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84" r:id="rId26"/>
    <p:sldId id="285" r:id="rId27"/>
    <p:sldId id="286" r:id="rId28"/>
    <p:sldId id="272" r:id="rId29"/>
    <p:sldId id="281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95AD09-3238-49DE-AB97-47B98F9FD85B}" type="datetimeFigureOut">
              <a:rPr lang="uk-UA" smtClean="0"/>
              <a:pPr/>
              <a:t>12.01.2019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F4A920-6FF9-4B1B-90A4-0FF2A583CB04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kh.gov.ua/wp-content/uploads/2015/09/%D0%90%D1%80%D1%85%D0%B8%D0%B2%D0%B8%D1%81%D1%82-2010-1.pdf" TargetMode="External"/><Relationship Id="rId2" Type="http://schemas.openxmlformats.org/officeDocument/2006/relationships/hyperlink" Target="http://www.travelua.com.ua/kharkivshhina/kharkiv/ploshha-konstituci%D1%97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 однієї площі</a:t>
            </a:r>
            <a:r>
              <a:rPr lang="uk-UA" sz="4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8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Підготувала:</a:t>
            </a:r>
            <a:r>
              <a:rPr lang="en-US" dirty="0" smtClean="0"/>
              <a:t> </a:t>
            </a:r>
            <a:r>
              <a:rPr lang="uk-UA" dirty="0" err="1" smtClean="0"/>
              <a:t>Пристюк</a:t>
            </a:r>
            <a:r>
              <a:rPr lang="uk-UA" dirty="0" smtClean="0"/>
              <a:t> Надія Петрівна</a:t>
            </a:r>
          </a:p>
          <a:p>
            <a:pPr algn="r"/>
            <a:r>
              <a:rPr lang="uk-UA" dirty="0" smtClean="0"/>
              <a:t> керівник </a:t>
            </a:r>
            <a:r>
              <a:rPr lang="uk-UA" dirty="0" err="1" smtClean="0"/>
              <a:t>історико-краєзнавчих</a:t>
            </a:r>
            <a:r>
              <a:rPr lang="uk-UA" dirty="0" smtClean="0"/>
              <a:t> гуртків</a:t>
            </a:r>
          </a:p>
          <a:p>
            <a:pPr algn="r"/>
            <a:r>
              <a:rPr lang="uk-UA" dirty="0" smtClean="0"/>
              <a:t> </a:t>
            </a:r>
            <a:r>
              <a:rPr lang="uk-UA" dirty="0" err="1" smtClean="0"/>
              <a:t>КЗ</a:t>
            </a:r>
            <a:r>
              <a:rPr lang="uk-UA" dirty="0" smtClean="0"/>
              <a:t> </a:t>
            </a:r>
            <a:r>
              <a:rPr lang="uk-UA" dirty="0" err="1" smtClean="0"/>
              <a:t>“Харківська</a:t>
            </a:r>
            <a:r>
              <a:rPr lang="uk-UA" dirty="0" smtClean="0"/>
              <a:t> обласна станція юних </a:t>
            </a:r>
            <a:r>
              <a:rPr lang="uk-UA" dirty="0" err="1" smtClean="0"/>
              <a:t>туристів”</a:t>
            </a:r>
            <a:r>
              <a:rPr lang="en-US" dirty="0" smtClean="0"/>
              <a:t> </a:t>
            </a:r>
            <a:r>
              <a:rPr lang="uk-UA" dirty="0" smtClean="0"/>
              <a:t>Харківської обласної ради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Згодом</a:t>
            </a:r>
            <a:r>
              <a:rPr lang="ru-RU" sz="3200" dirty="0" smtClean="0"/>
              <a:t> </a:t>
            </a:r>
            <a:r>
              <a:rPr lang="ru-RU" sz="3200" dirty="0" err="1" smtClean="0"/>
              <a:t>площа</a:t>
            </a:r>
            <a:r>
              <a:rPr lang="ru-RU" sz="3200" dirty="0" smtClean="0"/>
              <a:t> </a:t>
            </a:r>
            <a:r>
              <a:rPr lang="ru-RU" sz="3200" dirty="0" err="1" smtClean="0"/>
              <a:t>дістала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назву</a:t>
            </a:r>
            <a:r>
              <a:rPr lang="ru-RU" sz="3200" dirty="0" smtClean="0"/>
              <a:t> </a:t>
            </a:r>
            <a:r>
              <a:rPr lang="ru-RU" sz="3200" dirty="0" err="1" smtClean="0"/>
              <a:t>Миколаївської</a:t>
            </a:r>
            <a:r>
              <a:rPr lang="ru-RU" sz="3200" dirty="0" smtClean="0"/>
              <a:t> на честь </a:t>
            </a:r>
            <a:r>
              <a:rPr lang="ru-RU" sz="3200" dirty="0" err="1" smtClean="0"/>
              <a:t>однойменного</a:t>
            </a:r>
            <a:r>
              <a:rPr lang="ru-RU" sz="3200" dirty="0" smtClean="0"/>
              <a:t> храму,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збудований</a:t>
            </a:r>
            <a:r>
              <a:rPr lang="ru-RU" sz="3200" dirty="0" smtClean="0"/>
              <a:t> у 1896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. </a:t>
            </a:r>
            <a:endParaRPr lang="uk-UA" sz="3200" dirty="0"/>
          </a:p>
        </p:txBody>
      </p:sp>
      <p:pic>
        <p:nvPicPr>
          <p:cNvPr id="4" name="Содержимое 3" descr="15028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3577" y="1935163"/>
            <a:ext cx="483684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Будинок дворянських зборів </a:t>
            </a:r>
            <a:endParaRPr lang="uk-UA" sz="3600" dirty="0"/>
          </a:p>
        </p:txBody>
      </p:sp>
      <p:pic>
        <p:nvPicPr>
          <p:cNvPr id="4" name="Содержимое 3" descr="histor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491" t="8776" r="5777"/>
          <a:stretch>
            <a:fillRect/>
          </a:stretch>
        </p:blipFill>
        <p:spPr>
          <a:xfrm>
            <a:off x="242842" y="2204864"/>
            <a:ext cx="4617189" cy="328184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2400" dirty="0" smtClean="0"/>
              <a:t>На початку </a:t>
            </a:r>
            <a:r>
              <a:rPr lang="en-US" sz="2400" dirty="0" smtClean="0"/>
              <a:t>XIX </a:t>
            </a:r>
            <a:r>
              <a:rPr lang="uk-UA" sz="2400" dirty="0" smtClean="0"/>
              <a:t>століття площа почала активно забудовуватися кам'яними спорудами. Одним з перших не дерев'яних будинків став Великий будинок Дворянських зборів, виконаний у стилі класицизму, з високою залою та хорами. Він будувався впродовж 1814-1820 років. В рік відкриття будівлю відвідав російський імператор Олександр І. Будинок був споруджений у північній стороні площі. Його архітектором став Михайло </a:t>
            </a:r>
            <a:r>
              <a:rPr lang="uk-UA" sz="2400" dirty="0" err="1" smtClean="0"/>
              <a:t>Лобачевський</a:t>
            </a:r>
            <a:r>
              <a:rPr lang="uk-UA" sz="2400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Братський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дім</a:t>
            </a:r>
            <a:r>
              <a:rPr lang="ru-RU" sz="3600" dirty="0" smtClean="0"/>
              <a:t> </a:t>
            </a:r>
            <a:r>
              <a:rPr lang="ru-RU" sz="3600" dirty="0" err="1" smtClean="0"/>
              <a:t>Успенського</a:t>
            </a:r>
            <a:r>
              <a:rPr lang="ru-RU" sz="3600" dirty="0" smtClean="0"/>
              <a:t> собору </a:t>
            </a:r>
            <a:r>
              <a:rPr lang="ru-RU" sz="3600" dirty="0" err="1" smtClean="0"/>
              <a:t>збудований</a:t>
            </a:r>
            <a:r>
              <a:rPr lang="ru-RU" sz="3600" dirty="0" smtClean="0"/>
              <a:t> у 1849р.</a:t>
            </a:r>
            <a:endParaRPr lang="uk-UA" sz="3600" dirty="0"/>
          </a:p>
        </p:txBody>
      </p:sp>
      <p:pic>
        <p:nvPicPr>
          <p:cNvPr id="5" name="Содержимое 4" descr="150285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2896"/>
            <a:ext cx="4038600" cy="28915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 1849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розі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та </a:t>
            </a:r>
            <a:r>
              <a:rPr lang="ru-RU" dirty="0" err="1" smtClean="0"/>
              <a:t>теперішнього</a:t>
            </a:r>
            <a:r>
              <a:rPr lang="ru-RU" dirty="0" smtClean="0"/>
              <a:t> </a:t>
            </a:r>
            <a:r>
              <a:rPr lang="ru-RU" dirty="0" err="1" smtClean="0"/>
              <a:t>Московського</a:t>
            </a:r>
            <a:r>
              <a:rPr lang="ru-RU" dirty="0" smtClean="0"/>
              <a:t> проспекту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побудовано</a:t>
            </a:r>
            <a:r>
              <a:rPr lang="ru-RU" dirty="0" smtClean="0"/>
              <a:t> </a:t>
            </a:r>
            <a:r>
              <a:rPr lang="ru-RU" dirty="0" err="1" smtClean="0"/>
              <a:t>Братський</a:t>
            </a:r>
            <a:r>
              <a:rPr lang="ru-RU" dirty="0" smtClean="0"/>
              <a:t> </a:t>
            </a:r>
            <a:r>
              <a:rPr lang="ru-RU" dirty="0" err="1" smtClean="0"/>
              <a:t>дім</a:t>
            </a:r>
            <a:r>
              <a:rPr lang="ru-RU" dirty="0" smtClean="0"/>
              <a:t> </a:t>
            </a:r>
            <a:r>
              <a:rPr lang="ru-RU" dirty="0" err="1" smtClean="0"/>
              <a:t>Успенського</a:t>
            </a:r>
            <a:r>
              <a:rPr lang="ru-RU" dirty="0" smtClean="0"/>
              <a:t> собору у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класицизму</a:t>
            </a:r>
            <a:r>
              <a:rPr lang="ru-RU" dirty="0" smtClean="0"/>
              <a:t>.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слугував</a:t>
            </a:r>
            <a:r>
              <a:rPr lang="ru-RU" dirty="0" smtClean="0"/>
              <a:t> </a:t>
            </a:r>
            <a:r>
              <a:rPr lang="ru-RU" dirty="0" err="1" smtClean="0"/>
              <a:t>готелем</a:t>
            </a:r>
            <a:r>
              <a:rPr lang="ru-RU" dirty="0" smtClean="0"/>
              <a:t> для духовенства. У 1900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реконструювали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у такому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зберігся</a:t>
            </a:r>
            <a:r>
              <a:rPr lang="ru-RU" dirty="0" smtClean="0"/>
              <a:t> до </a:t>
            </a:r>
            <a:r>
              <a:rPr lang="ru-RU" dirty="0" err="1" smtClean="0"/>
              <a:t>сьогодні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збудовано</a:t>
            </a:r>
            <a:r>
              <a:rPr lang="ru-RU" dirty="0" smtClean="0"/>
              <a:t> </a:t>
            </a:r>
            <a:r>
              <a:rPr lang="ru-RU" dirty="0" err="1" smtClean="0"/>
              <a:t>кам'яний</a:t>
            </a:r>
            <a:r>
              <a:rPr lang="ru-RU" dirty="0" smtClean="0"/>
              <a:t> </a:t>
            </a:r>
            <a:r>
              <a:rPr lang="ru-RU" dirty="0" err="1" smtClean="0"/>
              <a:t>дім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розміщувався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на той час </a:t>
            </a:r>
            <a:r>
              <a:rPr lang="ru-RU" dirty="0" err="1" smtClean="0"/>
              <a:t>ресторан-пивна</a:t>
            </a:r>
            <a:r>
              <a:rPr lang="ru-RU" dirty="0" smtClean="0"/>
              <a:t>, де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харчувались</a:t>
            </a:r>
            <a:r>
              <a:rPr lang="ru-RU" dirty="0" smtClean="0"/>
              <a:t> </a:t>
            </a:r>
            <a:r>
              <a:rPr lang="ru-RU" dirty="0" err="1" smtClean="0"/>
              <a:t>студенти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будинок Міської думи </a:t>
            </a:r>
            <a:endParaRPr lang="uk-UA" dirty="0"/>
          </a:p>
        </p:txBody>
      </p:sp>
      <p:pic>
        <p:nvPicPr>
          <p:cNvPr id="5" name="Содержимое 4" descr="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4663534" cy="31550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Навпроти</a:t>
            </a:r>
            <a:r>
              <a:rPr lang="ru-RU" dirty="0" smtClean="0"/>
              <a:t> — на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стороні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— 1885 року за проектом </a:t>
            </a:r>
            <a:r>
              <a:rPr lang="ru-RU" dirty="0" err="1" smtClean="0"/>
              <a:t>архітектора</a:t>
            </a:r>
            <a:r>
              <a:rPr lang="ru-RU" dirty="0" smtClean="0"/>
              <a:t> </a:t>
            </a:r>
            <a:r>
              <a:rPr lang="ru-RU" dirty="0" err="1" smtClean="0"/>
              <a:t>Болеслава</a:t>
            </a:r>
            <a:r>
              <a:rPr lang="ru-RU" dirty="0" smtClean="0"/>
              <a:t> </a:t>
            </a:r>
            <a:r>
              <a:rPr lang="ru-RU" dirty="0" err="1" smtClean="0"/>
              <a:t>Міхаловського</a:t>
            </a:r>
            <a:r>
              <a:rPr lang="ru-RU" dirty="0" smtClean="0"/>
              <a:t> </a:t>
            </a:r>
            <a:r>
              <a:rPr lang="ru-RU" dirty="0" err="1" smtClean="0"/>
              <a:t>звели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Міської</a:t>
            </a:r>
            <a:r>
              <a:rPr lang="ru-RU" dirty="0" smtClean="0"/>
              <a:t> </a:t>
            </a:r>
            <a:r>
              <a:rPr lang="ru-RU" dirty="0" err="1" smtClean="0"/>
              <a:t>думи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 початку 80-х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 у </a:t>
            </a:r>
            <a:r>
              <a:rPr lang="ru-RU" sz="3200" dirty="0" err="1" smtClean="0"/>
              <a:t>південній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частині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площі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виникла</a:t>
            </a:r>
            <a:r>
              <a:rPr lang="ru-RU" sz="3200" dirty="0" smtClean="0"/>
              <a:t> велика </a:t>
            </a:r>
            <a:r>
              <a:rPr lang="ru-RU" sz="3200" dirty="0" err="1" smtClean="0"/>
              <a:t>біржова</a:t>
            </a:r>
            <a:r>
              <a:rPr lang="ru-RU" sz="3200" dirty="0" smtClean="0"/>
              <a:t> зала у </a:t>
            </a:r>
            <a:r>
              <a:rPr lang="ru-RU" sz="3200" dirty="0" err="1" smtClean="0"/>
              <a:t>вигляді</a:t>
            </a:r>
            <a:r>
              <a:rPr lang="ru-RU" sz="3200" dirty="0" smtClean="0"/>
              <a:t> </a:t>
            </a:r>
            <a:r>
              <a:rPr lang="ru-RU" sz="3200" dirty="0" err="1" smtClean="0"/>
              <a:t>павільйону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5" name="Содержимое 4" descr="img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912" y="1935163"/>
            <a:ext cx="816217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 1897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збудований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Земельний</a:t>
            </a:r>
            <a:r>
              <a:rPr lang="ru-RU" sz="3200" dirty="0" smtClean="0"/>
              <a:t> банк у </a:t>
            </a:r>
            <a:r>
              <a:rPr lang="ru-RU" sz="3200" dirty="0" err="1" smtClean="0"/>
              <a:t>стилі</a:t>
            </a:r>
            <a:r>
              <a:rPr lang="ru-RU" sz="3200" dirty="0" smtClean="0"/>
              <a:t> </a:t>
            </a:r>
            <a:r>
              <a:rPr lang="ru-RU" sz="3200" dirty="0" err="1" smtClean="0"/>
              <a:t>неоренесансу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4" name="Содержимое 3" descr="zemelnyi-bank-1896_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236" y="1935163"/>
            <a:ext cx="680752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1899 — </a:t>
            </a:r>
            <a:r>
              <a:rPr lang="ru-RU" sz="2800" dirty="0" err="1" smtClean="0"/>
              <a:t>Торговий</a:t>
            </a:r>
            <a:r>
              <a:rPr lang="ru-RU" sz="2800" dirty="0" smtClean="0"/>
              <a:t> банк, у 1908 — </a:t>
            </a:r>
            <a:r>
              <a:rPr lang="ru-RU" sz="2800" dirty="0" err="1" smtClean="0"/>
              <a:t>Волжсько-Камський</a:t>
            </a:r>
            <a:r>
              <a:rPr lang="ru-RU" sz="2800" dirty="0" smtClean="0"/>
              <a:t> банк. </a:t>
            </a:r>
            <a:r>
              <a:rPr lang="ru-RU" sz="2800" dirty="0" err="1" smtClean="0"/>
              <a:t>Архітектором</a:t>
            </a:r>
            <a:r>
              <a:rPr lang="ru-RU" sz="2800" dirty="0" smtClean="0"/>
              <a:t> </a:t>
            </a:r>
            <a:r>
              <a:rPr lang="ru-RU" sz="2800" dirty="0" err="1" smtClean="0"/>
              <a:t>цих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будівель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Олексій</a:t>
            </a:r>
            <a:r>
              <a:rPr lang="ru-RU" sz="2800" dirty="0" smtClean="0"/>
              <a:t> Бекетов. </a:t>
            </a:r>
            <a:endParaRPr lang="uk-UA" sz="2800" dirty="0"/>
          </a:p>
        </p:txBody>
      </p:sp>
      <p:pic>
        <p:nvPicPr>
          <p:cNvPr id="7" name="Содержимое 6" descr="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3654" y="1935163"/>
            <a:ext cx="715669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Перша </a:t>
            </a:r>
            <a:r>
              <a:rPr lang="ru-RU" sz="2400" dirty="0" err="1" smtClean="0"/>
              <a:t>лінія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кінно-залізних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доріг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побудована</a:t>
            </a:r>
            <a:r>
              <a:rPr lang="ru-RU" sz="2400" dirty="0" smtClean="0"/>
              <a:t> 12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1882 року та належала приватному </a:t>
            </a:r>
            <a:r>
              <a:rPr lang="ru-RU" sz="2400" dirty="0" err="1" smtClean="0"/>
              <a:t>Бельгійському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товариству</a:t>
            </a:r>
            <a:r>
              <a:rPr lang="ru-RU" sz="2400" dirty="0" smtClean="0"/>
              <a:t>. Перший маршрут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вокзалу </a:t>
            </a:r>
            <a:r>
              <a:rPr lang="ru-RU" sz="2400" dirty="0" err="1" smtClean="0"/>
              <a:t>Азовско-Курської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зілізниці</a:t>
            </a:r>
            <a:r>
              <a:rPr lang="ru-RU" sz="2400" dirty="0" smtClean="0"/>
              <a:t> (зараз — </a:t>
            </a:r>
            <a:r>
              <a:rPr lang="ru-RU" sz="2400" dirty="0" err="1" smtClean="0"/>
              <a:t>Південний</a:t>
            </a:r>
            <a:r>
              <a:rPr lang="ru-RU" sz="2400" dirty="0" smtClean="0"/>
              <a:t> вокзал) до </a:t>
            </a:r>
            <a:r>
              <a:rPr lang="ru-RU" sz="2400" dirty="0" err="1" smtClean="0"/>
              <a:t>біржі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Миколаївській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площі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pic>
        <p:nvPicPr>
          <p:cNvPr id="4" name="Содержимое 3" descr="Nikolaevskaya_Square_in_Kharkov,_Russian_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041" y="1935163"/>
            <a:ext cx="687191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/>
              <a:t>Колонка «Що ще не відомо…» це наші завдання на це заняття. Завдання доцільно записати на дошці так щоб протягом всього заняття вони були перед очима.</a:t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Прогнозований список завдань:</a:t>
            </a:r>
          </a:p>
          <a:p>
            <a:pPr lvl="0"/>
            <a:r>
              <a:rPr lang="uk-UA" dirty="0" smtClean="0"/>
              <a:t>Яка назва площі зараз?</a:t>
            </a:r>
          </a:p>
          <a:p>
            <a:pPr lvl="0"/>
            <a:r>
              <a:rPr lang="uk-UA" dirty="0" smtClean="0"/>
              <a:t>Чому змінився зовнішній вигляд центру міста, яких будинків уже не має?</a:t>
            </a:r>
          </a:p>
          <a:p>
            <a:pPr lvl="0"/>
            <a:r>
              <a:rPr lang="uk-UA" dirty="0" smtClean="0"/>
              <a:t>Що сталося з Миколаївським собором та будинком дворянського зібрання?</a:t>
            </a:r>
          </a:p>
          <a:p>
            <a:pPr lvl="0"/>
            <a:r>
              <a:rPr lang="uk-UA" dirty="0" smtClean="0"/>
              <a:t>Коли були зроблені фотографії?</a:t>
            </a:r>
          </a:p>
          <a:p>
            <a:pPr lvl="0"/>
            <a:r>
              <a:rPr lang="uk-UA" dirty="0" smtClean="0"/>
              <a:t>Як працювати з фото джерелами?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І</a:t>
            </a:r>
            <a:r>
              <a:rPr lang="en-US" sz="3600" dirty="0" smtClean="0"/>
              <a:t>V</a:t>
            </a:r>
            <a:r>
              <a:rPr lang="uk-UA" sz="3600" dirty="0" smtClean="0"/>
              <a:t>. Ознайомлення з новим матеріалом</a:t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Діти отримують фотографії та разом з викладачем обговорюють її.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 та завдання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Мета: </a:t>
            </a:r>
            <a:r>
              <a:rPr lang="uk-UA" dirty="0" smtClean="0"/>
              <a:t>формування у вихованців пізнавальної, практичної та творчої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у процесі дослідження історії рідного краю.</a:t>
            </a:r>
          </a:p>
          <a:p>
            <a:r>
              <a:rPr lang="uk-UA" b="1" dirty="0" smtClean="0"/>
              <a:t>Завдання:</a:t>
            </a:r>
            <a:endParaRPr lang="uk-UA" dirty="0" smtClean="0"/>
          </a:p>
          <a:p>
            <a:pPr lvl="0"/>
            <a:r>
              <a:rPr lang="uk-UA" dirty="0" smtClean="0"/>
              <a:t>поглибити знання вихованців про види історичних джерел; </a:t>
            </a:r>
          </a:p>
          <a:p>
            <a:pPr lvl="0"/>
            <a:r>
              <a:rPr lang="uk-UA" dirty="0" smtClean="0"/>
              <a:t>ознайомити вихованців з правилами роботи з візуальними джерелами;</a:t>
            </a:r>
          </a:p>
          <a:p>
            <a:pPr lvl="0"/>
            <a:r>
              <a:rPr lang="uk-UA" dirty="0" smtClean="0"/>
              <a:t>виховувати любов до рідного краю бажання поглиблювати знання з історії міста.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/>
              <a:t>Всі запитання, які пропонуються учнями, записуємо на особливі картки -пам’ятки. Після обговорення із власних карток викреслюємо завдання що повторюються, або не зовсім коректні, створюємо власні правила роботи з </a:t>
            </a:r>
            <a:r>
              <a:rPr lang="uk-UA" dirty="0" err="1" smtClean="0"/>
              <a:t>фотоджерелом</a:t>
            </a:r>
            <a:r>
              <a:rPr lang="uk-UA" dirty="0" smtClean="0"/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dirty="0" smtClean="0"/>
              <a:t>Кінцевий результат записуємо в зошит.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/>
              <a:t>Аналізуючи </a:t>
            </a:r>
            <a:r>
              <a:rPr lang="uk-UA" sz="2800" b="1" dirty="0" err="1" smtClean="0"/>
              <a:t>фотопам’ятку</a:t>
            </a:r>
            <a:r>
              <a:rPr lang="uk-UA" sz="2800" b="1" dirty="0" smtClean="0"/>
              <a:t>, намагайтеся послідовно відповідати на запитання: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1. Що  зображено на фотографії? Коли була створена фотографія, за якими ознаками можна визначити час ?</a:t>
            </a:r>
          </a:p>
          <a:p>
            <a:r>
              <a:rPr lang="uk-UA" dirty="0" smtClean="0"/>
              <a:t>2. З якою метою зроблено фотографію?</a:t>
            </a:r>
          </a:p>
          <a:p>
            <a:r>
              <a:rPr lang="uk-UA" dirty="0" smtClean="0"/>
              <a:t>3. Якої інформації бракує, аби повністю відповісти на ці запитання?</a:t>
            </a:r>
          </a:p>
          <a:p>
            <a:r>
              <a:rPr lang="uk-UA" dirty="0" smtClean="0"/>
              <a:t>4. Чи є на фотографії підпис, інші написи? Чи можуть вони стати у пригоді під час Вашого дослідження?</a:t>
            </a:r>
          </a:p>
          <a:p>
            <a:r>
              <a:rPr lang="uk-UA" dirty="0" smtClean="0"/>
              <a:t>5. Які висновки можна зробити? Про що ще Ви хотіли дізнатися?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Для вихованців гуртка доцільно підготувати пам</a:t>
            </a:r>
            <a:r>
              <a:rPr lang="ru-RU" sz="3600" dirty="0" smtClean="0"/>
              <a:t>’</a:t>
            </a:r>
            <a:r>
              <a:rPr lang="uk-UA" sz="3600" dirty="0" smtClean="0"/>
              <a:t>ятку для пошуку інформації в мережі Інтернет.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b="1" dirty="0" smtClean="0"/>
              <a:t>Простий пошук</a:t>
            </a:r>
            <a:r>
              <a:rPr lang="uk-UA" dirty="0" smtClean="0"/>
              <a:t>. </a:t>
            </a:r>
            <a:r>
              <a:rPr lang="uk-UA" i="1" dirty="0" smtClean="0"/>
              <a:t>Під час цього пошуку у поле запиту вводять одне або декілька слів, які можуть характеризувати зміст документа. Під час введення одного слова машина видає, як правило, велику кількість посилань, з яких обрати потрібну інформацію буває досить складно. Тому простий пошук використовують для знаходження нескладних, однозначних питань чи теоретичних положень.</a:t>
            </a:r>
            <a:endParaRPr lang="uk-UA" dirty="0" smtClean="0"/>
          </a:p>
          <a:p>
            <a:r>
              <a:rPr lang="uk-UA" dirty="0" smtClean="0"/>
              <a:t> </a:t>
            </a:r>
          </a:p>
          <a:p>
            <a:r>
              <a:rPr lang="uk-UA" b="1" dirty="0" smtClean="0"/>
              <a:t>Розширений пошук.</a:t>
            </a:r>
            <a:r>
              <a:rPr lang="uk-UA" dirty="0" smtClean="0"/>
              <a:t> </a:t>
            </a:r>
            <a:r>
              <a:rPr lang="uk-UA" i="1" dirty="0" smtClean="0"/>
              <a:t>Такий пошук завжди включає запит із групи слів. Під час розширеного пошуку рекомендують зв’язувати ключові слова логічними операторами </a:t>
            </a:r>
            <a:r>
              <a:rPr lang="uk-UA" i="1" dirty="0" err="1" smtClean="0"/>
              <a:t>and</a:t>
            </a:r>
            <a:r>
              <a:rPr lang="uk-UA" i="1" dirty="0" smtClean="0"/>
              <a:t> (і), </a:t>
            </a:r>
            <a:r>
              <a:rPr lang="uk-UA" i="1" dirty="0" err="1" smtClean="0"/>
              <a:t>or</a:t>
            </a:r>
            <a:r>
              <a:rPr lang="uk-UA" i="1" dirty="0" smtClean="0"/>
              <a:t> (або), </a:t>
            </a:r>
            <a:r>
              <a:rPr lang="uk-UA" i="1" dirty="0" err="1" smtClean="0"/>
              <a:t>not</a:t>
            </a:r>
            <a:r>
              <a:rPr lang="uk-UA" i="1" dirty="0" smtClean="0"/>
              <a:t> (ні) тощо. Зазвичай записи ключових слів і логічних операторів у різних пошукових системах або однакові, або досить схожі. Тому, засвоївши один раз прийоми розширеного пошуку, можна ним користуватися де завгодно, переключивши машину в потрібний режим розширеного пошуку.</a:t>
            </a:r>
            <a:endParaRPr lang="uk-UA" dirty="0" smtClean="0"/>
          </a:p>
          <a:p>
            <a:r>
              <a:rPr lang="uk-UA" dirty="0" smtClean="0"/>
              <a:t> </a:t>
            </a:r>
          </a:p>
          <a:p>
            <a:r>
              <a:rPr lang="uk-UA" i="1" dirty="0" smtClean="0"/>
              <a:t>Для використання перевіреної інформації доцільно користуватися рекомендованими сайтами, для цього в адресному рядку записуємо адресу сайту. Для пошуку інформації з нашої теми рекомендую скористатися такими </a:t>
            </a:r>
            <a:r>
              <a:rPr lang="uk-UA" i="1" dirty="0" err="1" smtClean="0"/>
              <a:t>інтернет-джерелами</a:t>
            </a:r>
            <a:r>
              <a:rPr lang="uk-UA" i="1" dirty="0" smtClean="0"/>
              <a:t>.</a:t>
            </a:r>
            <a:endParaRPr lang="uk-UA" dirty="0" smtClean="0"/>
          </a:p>
          <a:p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://</a:t>
            </a:r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www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travelua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com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ua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kharkivshhina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kharkiv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ploshha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-</a:t>
            </a:r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konstituci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%</a:t>
            </a:r>
            <a:r>
              <a:rPr lang="ru-RU" u="sng" dirty="0" smtClean="0">
                <a:solidFill>
                  <a:srgbClr val="0070C0"/>
                </a:solidFill>
                <a:hlinkClick r:id="rId2"/>
              </a:rPr>
              <a:t>D</a:t>
            </a:r>
            <a:r>
              <a:rPr lang="uk-UA" u="sng" dirty="0" smtClean="0">
                <a:solidFill>
                  <a:srgbClr val="0070C0"/>
                </a:solidFill>
                <a:hlinkClick r:id="rId2"/>
              </a:rPr>
              <a:t>1%97.</a:t>
            </a:r>
            <a:r>
              <a:rPr lang="ru-RU" u="sng" dirty="0" err="1" smtClean="0">
                <a:solidFill>
                  <a:srgbClr val="0070C0"/>
                </a:solidFill>
                <a:hlinkClick r:id="rId2"/>
              </a:rPr>
              <a:t>html</a:t>
            </a:r>
            <a:endParaRPr lang="uk-UA" dirty="0" smtClean="0">
              <a:solidFill>
                <a:srgbClr val="0070C0"/>
              </a:solidFill>
            </a:endParaRPr>
          </a:p>
          <a:p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://</a:t>
            </a:r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archives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.</a:t>
            </a:r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kh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.</a:t>
            </a:r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gov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.</a:t>
            </a:r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ua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wp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-</a:t>
            </a:r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content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uploads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/2015/09/%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0%90%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1%80%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1%85%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0%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B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8%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0%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B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2%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0%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B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8%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1%81%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D</a:t>
            </a:r>
            <a:r>
              <a:rPr lang="uk-UA" u="sng" dirty="0" smtClean="0">
                <a:solidFill>
                  <a:srgbClr val="0070C0"/>
                </a:solidFill>
                <a:hlinkClick r:id="rId3"/>
              </a:rPr>
              <a:t>1%82-2010-1.</a:t>
            </a:r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pdf</a:t>
            </a:r>
            <a:endParaRPr lang="uk-UA" dirty="0" smtClean="0">
              <a:solidFill>
                <a:srgbClr val="0070C0"/>
              </a:solidFill>
            </a:endParaRPr>
          </a:p>
          <a:p>
            <a:r>
              <a:rPr lang="ru-RU" dirty="0" err="1" smtClean="0"/>
              <a:t>http</a:t>
            </a:r>
            <a:r>
              <a:rPr lang="uk-UA" dirty="0" smtClean="0"/>
              <a:t>://</a:t>
            </a:r>
            <a:r>
              <a:rPr lang="ru-RU" dirty="0" err="1" smtClean="0"/>
              <a:t>oboloncbs</a:t>
            </a:r>
            <a:r>
              <a:rPr lang="uk-UA" dirty="0" smtClean="0"/>
              <a:t>.</a:t>
            </a:r>
            <a:r>
              <a:rPr lang="ru-RU" dirty="0" err="1" smtClean="0"/>
              <a:t>h</a:t>
            </a:r>
            <a:r>
              <a:rPr lang="uk-UA" dirty="0" smtClean="0"/>
              <a:t>16.</a:t>
            </a:r>
            <a:r>
              <a:rPr lang="ru-RU" dirty="0" err="1" smtClean="0"/>
              <a:t>ru</a:t>
            </a:r>
            <a:r>
              <a:rPr lang="uk-UA" dirty="0" smtClean="0"/>
              <a:t>/</a:t>
            </a:r>
            <a:r>
              <a:rPr lang="ru-RU" dirty="0" err="1" smtClean="0"/>
              <a:t>turizm</a:t>
            </a:r>
            <a:r>
              <a:rPr lang="uk-UA" dirty="0" smtClean="0"/>
              <a:t>/</a:t>
            </a:r>
            <a:r>
              <a:rPr lang="ru-RU" dirty="0" err="1" smtClean="0"/>
              <a:t>harkiv</a:t>
            </a:r>
            <a:r>
              <a:rPr lang="uk-UA" dirty="0" smtClean="0"/>
              <a:t>.</a:t>
            </a:r>
            <a:r>
              <a:rPr lang="ru-RU" dirty="0" err="1" smtClean="0"/>
              <a:t>htm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Давайте разом чітко сформулюємо запитання на які маємо знайти відповідь:</a:t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Прогнозовані питання:</a:t>
            </a:r>
          </a:p>
          <a:p>
            <a:r>
              <a:rPr lang="uk-UA" dirty="0" smtClean="0"/>
              <a:t>1. Як Миколаївська площа називалася раніше і як називається зараз?</a:t>
            </a:r>
          </a:p>
          <a:p>
            <a:r>
              <a:rPr lang="uk-UA" dirty="0" smtClean="0"/>
              <a:t>2. Чому та коли були зруйновані: Миколаївський собор, Біржа, Будинок дворянського зібрання?</a:t>
            </a:r>
          </a:p>
          <a:p>
            <a:r>
              <a:rPr lang="uk-UA" dirty="0" smtClean="0"/>
              <a:t>3. Як і коли змінилося призначення приміщень що залишилися?</a:t>
            </a:r>
          </a:p>
          <a:p>
            <a:r>
              <a:rPr lang="uk-UA" dirty="0" smtClean="0"/>
              <a:t>4. Чи змінився зовнішній вигляд будинків. Якщо так то коли і чому?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</a:t>
            </a:r>
            <a:r>
              <a:rPr lang="ru-RU" sz="3600" dirty="0" smtClean="0"/>
              <a:t>. </a:t>
            </a:r>
            <a:r>
              <a:rPr lang="uk-UA" sz="3600" dirty="0" smtClean="0"/>
              <a:t>Закріплення</a:t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Завдання 1.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«Логічний ланцюжок»: приберіть зайве та поясніть свій вибір.</a:t>
            </a:r>
          </a:p>
          <a:p>
            <a:r>
              <a:rPr lang="uk-UA" b="1" dirty="0" smtClean="0"/>
              <a:t>Площі:</a:t>
            </a:r>
            <a:r>
              <a:rPr lang="uk-UA" dirty="0" smtClean="0"/>
              <a:t> Ярмаркова, ім. Тевелєва, Свободи, Радянської України, Конституції.</a:t>
            </a:r>
          </a:p>
          <a:p>
            <a:r>
              <a:rPr lang="uk-UA" b="1" dirty="0" smtClean="0"/>
              <a:t>Будинки:</a:t>
            </a:r>
            <a:r>
              <a:rPr lang="uk-UA" dirty="0" smtClean="0"/>
              <a:t> </a:t>
            </a:r>
            <a:r>
              <a:rPr lang="ru-RU" dirty="0" err="1" smtClean="0"/>
              <a:t>Харківська</a:t>
            </a:r>
            <a:r>
              <a:rPr lang="ru-RU" dirty="0" smtClean="0"/>
              <a:t> </a:t>
            </a:r>
            <a:r>
              <a:rPr lang="ru-RU" dirty="0" err="1" smtClean="0"/>
              <a:t>міська</a:t>
            </a:r>
            <a:r>
              <a:rPr lang="ru-RU" dirty="0" smtClean="0"/>
              <a:t> рада</a:t>
            </a:r>
            <a:r>
              <a:rPr lang="uk-UA" dirty="0" smtClean="0"/>
              <a:t>, </a:t>
            </a:r>
            <a:r>
              <a:rPr lang="ru-RU" dirty="0" smtClean="0"/>
              <a:t>Палац </a:t>
            </a:r>
            <a:r>
              <a:rPr lang="ru-RU" dirty="0" err="1" smtClean="0"/>
              <a:t>праці</a:t>
            </a:r>
            <a:r>
              <a:rPr lang="uk-UA" dirty="0" smtClean="0"/>
              <a:t>,  Миколаївська церква, </a:t>
            </a:r>
            <a:r>
              <a:rPr lang="ru-RU" dirty="0" smtClean="0"/>
              <a:t>магазин «Дитячий </a:t>
            </a:r>
            <a:r>
              <a:rPr lang="ru-RU" dirty="0" err="1" smtClean="0"/>
              <a:t>світ</a:t>
            </a:r>
            <a:r>
              <a:rPr lang="ru-RU" dirty="0" smtClean="0"/>
              <a:t>»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Завдання 2.</a:t>
            </a:r>
            <a:r>
              <a:rPr lang="uk-UA" dirty="0" smtClean="0"/>
              <a:t> </a:t>
            </a:r>
          </a:p>
          <a:p>
            <a:r>
              <a:rPr lang="uk-UA" dirty="0" smtClean="0"/>
              <a:t>Поясніть який об’єкт </a:t>
            </a:r>
            <a:r>
              <a:rPr lang="uk-UA" dirty="0" err="1" smtClean="0"/>
              <a:t>харків</a:t>
            </a:r>
            <a:r>
              <a:rPr lang="ru-RU" dirty="0" smtClean="0"/>
              <a:t>’</a:t>
            </a:r>
            <a:r>
              <a:rPr lang="uk-UA" dirty="0" err="1" smtClean="0"/>
              <a:t>яни</a:t>
            </a:r>
            <a:r>
              <a:rPr lang="uk-UA" dirty="0" smtClean="0"/>
              <a:t> називали «П’ятеро з ломбарду»? </a:t>
            </a:r>
          </a:p>
          <a:p>
            <a:r>
              <a:rPr lang="uk-UA" dirty="0" smtClean="0"/>
              <a:t> Де знаходиться місце, яке жителі міста називають «Під градусником»?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Завдання 3.</a:t>
            </a:r>
            <a:endParaRPr lang="en-US" b="1" dirty="0" smtClean="0"/>
          </a:p>
          <a:p>
            <a:r>
              <a:rPr lang="uk-UA" dirty="0" smtClean="0"/>
              <a:t> А) Перегляньте </a:t>
            </a:r>
            <a:r>
              <a:rPr lang="uk-UA" dirty="0" err="1" smtClean="0"/>
              <a:t>кроссенси</a:t>
            </a:r>
            <a:r>
              <a:rPr lang="uk-UA" dirty="0" smtClean="0"/>
              <a:t> та вкажіть  який з них містить фото сучасного вигляду площі, а який можемо датувати ХХ ст.</a:t>
            </a:r>
          </a:p>
          <a:p>
            <a:r>
              <a:rPr lang="uk-UA" dirty="0" smtClean="0"/>
              <a:t> Б) Один з елементів у кожному з </a:t>
            </a:r>
            <a:r>
              <a:rPr lang="uk-UA" dirty="0" err="1" smtClean="0"/>
              <a:t>кроссенсів</a:t>
            </a:r>
            <a:r>
              <a:rPr lang="uk-UA" dirty="0" smtClean="0"/>
              <a:t>  містить помилку (приміщення  або пам</a:t>
            </a:r>
            <a:r>
              <a:rPr lang="ru-RU" dirty="0" smtClean="0"/>
              <a:t>’</a:t>
            </a:r>
            <a:r>
              <a:rPr lang="uk-UA" dirty="0" err="1" smtClean="0"/>
              <a:t>ятник</a:t>
            </a:r>
            <a:r>
              <a:rPr lang="uk-UA" dirty="0" smtClean="0"/>
              <a:t> якого не було на площі). Вкажіть помилковий елемент.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764705"/>
          <a:ext cx="8136903" cy="547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1824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4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800" b="1" dirty="0">
                          <a:latin typeface="Times New Roman"/>
                          <a:ea typeface="Times New Roman"/>
                        </a:rPr>
                        <a:t>? ст.</a:t>
                      </a:r>
                      <a:endParaRPr lang="uk-UA" sz="4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4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 descr="4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2161032" cy="1167384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104111" cy="1584176"/>
          </a:xfrm>
          <a:prstGeom prst="rect">
            <a:avLst/>
          </a:prstGeom>
        </p:spPr>
      </p:pic>
      <p:pic>
        <p:nvPicPr>
          <p:cNvPr id="7" name="Рисунок 6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08720"/>
            <a:ext cx="2034927" cy="1524231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492896"/>
            <a:ext cx="2619375" cy="1743075"/>
          </a:xfrm>
          <a:prstGeom prst="rect">
            <a:avLst/>
          </a:prstGeom>
        </p:spPr>
      </p:pic>
      <p:pic>
        <p:nvPicPr>
          <p:cNvPr id="9" name="Рисунок 8" descr="images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636912"/>
            <a:ext cx="2466975" cy="1847850"/>
          </a:xfrm>
          <a:prstGeom prst="rect">
            <a:avLst/>
          </a:prstGeom>
        </p:spPr>
      </p:pic>
      <p:pic>
        <p:nvPicPr>
          <p:cNvPr id="10" name="Рисунок 9" descr="42_1-300x263.jpg"/>
          <p:cNvPicPr>
            <a:picLocks noChangeAspect="1"/>
          </p:cNvPicPr>
          <p:nvPr/>
        </p:nvPicPr>
        <p:blipFill>
          <a:blip r:embed="rId7" cstate="print"/>
          <a:srcRect t="8623" b="8016"/>
          <a:stretch>
            <a:fillRect/>
          </a:stretch>
        </p:blipFill>
        <p:spPr>
          <a:xfrm>
            <a:off x="6084168" y="4509120"/>
            <a:ext cx="2266293" cy="1656184"/>
          </a:xfrm>
          <a:prstGeom prst="rect">
            <a:avLst/>
          </a:prstGeom>
        </p:spPr>
      </p:pic>
      <p:pic>
        <p:nvPicPr>
          <p:cNvPr id="11" name="Рисунок 10" descr="images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4509120"/>
            <a:ext cx="2114957" cy="1584176"/>
          </a:xfrm>
          <a:prstGeom prst="rect">
            <a:avLst/>
          </a:prstGeom>
        </p:spPr>
      </p:pic>
      <p:pic>
        <p:nvPicPr>
          <p:cNvPr id="12" name="Рисунок 11" descr="1024px-Пл.Конституції_11_13.jpg"/>
          <p:cNvPicPr>
            <a:picLocks noChangeAspect="1"/>
          </p:cNvPicPr>
          <p:nvPr/>
        </p:nvPicPr>
        <p:blipFill>
          <a:blip r:embed="rId9" cstate="print"/>
          <a:srcRect t="2976" r="41694" b="10712"/>
          <a:stretch>
            <a:fillRect/>
          </a:stretch>
        </p:blipFill>
        <p:spPr>
          <a:xfrm>
            <a:off x="3779912" y="4437112"/>
            <a:ext cx="162144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836711"/>
          <a:ext cx="8424936" cy="554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18482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8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4000" b="1" dirty="0">
                          <a:latin typeface="Times New Roman"/>
                          <a:ea typeface="Times New Roman"/>
                          <a:cs typeface="Times New Roman"/>
                        </a:rPr>
                        <a:t>? ст.</a:t>
                      </a:r>
                      <a:endParaRPr lang="uk-UA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8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 descr="250px-Монумент_на_честь_проголошення_Радянської_влади_на_Україні_в_Харков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780928"/>
            <a:ext cx="1270000" cy="1625600"/>
          </a:xfrm>
          <a:prstGeom prst="rect">
            <a:avLst/>
          </a:prstGeom>
        </p:spPr>
      </p:pic>
      <p:pic>
        <p:nvPicPr>
          <p:cNvPr id="4" name="Рисунок 3" descr="1439058118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08920"/>
            <a:ext cx="2432441" cy="1512168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08720"/>
            <a:ext cx="2619375" cy="1743075"/>
          </a:xfrm>
          <a:prstGeom prst="rect">
            <a:avLst/>
          </a:prstGeom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980728"/>
            <a:ext cx="2249867" cy="1584176"/>
          </a:xfrm>
          <a:prstGeom prst="rect">
            <a:avLst/>
          </a:prstGeom>
        </p:spPr>
      </p:pic>
      <p:pic>
        <p:nvPicPr>
          <p:cNvPr id="7" name="Рисунок 6" descr="p48982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980728"/>
            <a:ext cx="2462981" cy="1728192"/>
          </a:xfrm>
          <a:prstGeom prst="rect">
            <a:avLst/>
          </a:prstGeom>
        </p:spPr>
      </p:pic>
      <p:pic>
        <p:nvPicPr>
          <p:cNvPr id="8" name="Рисунок 7" descr="Istoricheskiy-Musey-Harkov.jpg"/>
          <p:cNvPicPr>
            <a:picLocks noChangeAspect="1"/>
          </p:cNvPicPr>
          <p:nvPr/>
        </p:nvPicPr>
        <p:blipFill>
          <a:blip r:embed="rId7" cstate="print"/>
          <a:srcRect b="14696"/>
          <a:stretch>
            <a:fillRect/>
          </a:stretch>
        </p:blipFill>
        <p:spPr>
          <a:xfrm>
            <a:off x="323528" y="4437112"/>
            <a:ext cx="2664296" cy="1707232"/>
          </a:xfrm>
          <a:prstGeom prst="rect">
            <a:avLst/>
          </a:prstGeom>
        </p:spPr>
      </p:pic>
      <p:pic>
        <p:nvPicPr>
          <p:cNvPr id="9" name="Рисунок 8" descr="Без названия (6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4725144"/>
            <a:ext cx="2819400" cy="1619250"/>
          </a:xfrm>
          <a:prstGeom prst="rect">
            <a:avLst/>
          </a:prstGeom>
        </p:spPr>
      </p:pic>
      <p:pic>
        <p:nvPicPr>
          <p:cNvPr id="10" name="Рисунок 9" descr="Без названия (5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4581128"/>
            <a:ext cx="25527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</a:t>
            </a:r>
            <a:r>
              <a:rPr lang="uk-UA" sz="3600" b="1" dirty="0" smtClean="0"/>
              <a:t>І. </a:t>
            </a:r>
            <a:r>
              <a:rPr lang="ru-RU" sz="3600" b="1" dirty="0" smtClean="0"/>
              <a:t>Рефлекс</a:t>
            </a:r>
            <a:r>
              <a:rPr lang="uk-UA" sz="3600" b="1" dirty="0" smtClean="0"/>
              <a:t>і</a:t>
            </a:r>
            <a:r>
              <a:rPr lang="ru-RU" sz="3600" b="1" dirty="0" smtClean="0"/>
              <a:t>я</a:t>
            </a:r>
            <a:r>
              <a:rPr lang="uk-UA" sz="3600" b="1" dirty="0" smtClean="0"/>
              <a:t>.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Даний етап заняття можна провести у вигляді гри «Мікрофон».</a:t>
            </a:r>
          </a:p>
          <a:p>
            <a:r>
              <a:rPr lang="uk-UA" dirty="0" smtClean="0"/>
              <a:t>Вихованцям пропонується закінчити речення:</a:t>
            </a:r>
          </a:p>
          <a:p>
            <a:r>
              <a:rPr lang="uk-UA" dirty="0" smtClean="0"/>
              <a:t>«На занятті я дізнався(</a:t>
            </a:r>
            <a:r>
              <a:rPr lang="uk-UA" dirty="0" err="1" smtClean="0"/>
              <a:t>лася</a:t>
            </a:r>
            <a:r>
              <a:rPr lang="uk-UA" dirty="0" smtClean="0"/>
              <a:t>)…..»</a:t>
            </a:r>
          </a:p>
          <a:p>
            <a:r>
              <a:rPr lang="uk-UA" dirty="0" smtClean="0"/>
              <a:t>«Я хочу ще дізнатися…»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Підбиття підсумку заняття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 всі завдання ми виконали?</a:t>
            </a:r>
          </a:p>
          <a:p>
            <a:r>
              <a:rPr lang="uk-UA" dirty="0" smtClean="0"/>
              <a:t> Які питання залишилися не розглянутими?</a:t>
            </a:r>
          </a:p>
          <a:p>
            <a:r>
              <a:rPr lang="uk-UA" dirty="0" smtClean="0"/>
              <a:t>Чи хотіли б ви продовжити вивчення історії нашого міста? </a:t>
            </a:r>
          </a:p>
          <a:p>
            <a:r>
              <a:rPr lang="uk-UA" dirty="0" smtClean="0"/>
              <a:t>Чому потрібно знати історію свого рідного краю?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Методи</a:t>
            </a:r>
            <a:r>
              <a:rPr lang="uk-UA" dirty="0"/>
              <a:t>: пошуковий, </a:t>
            </a:r>
            <a:r>
              <a:rPr lang="uk-UA" dirty="0" smtClean="0"/>
              <a:t>практичний</a:t>
            </a:r>
            <a:endParaRPr lang="uk-UA" dirty="0"/>
          </a:p>
          <a:p>
            <a:r>
              <a:rPr lang="ru-RU" b="1" dirty="0"/>
              <a:t>Тип </a:t>
            </a:r>
            <a:r>
              <a:rPr lang="ru-RU" b="1" dirty="0" err="1"/>
              <a:t>заняття</a:t>
            </a:r>
            <a:r>
              <a:rPr lang="uk-UA" dirty="0"/>
              <a:t>: </a:t>
            </a:r>
            <a:r>
              <a:rPr lang="ru-RU" dirty="0" err="1"/>
              <a:t>комбінован</a:t>
            </a:r>
            <a:r>
              <a:rPr lang="uk-UA" dirty="0"/>
              <a:t>е </a:t>
            </a:r>
          </a:p>
          <a:p>
            <a:r>
              <a:rPr lang="uk-UA" b="1" dirty="0"/>
              <a:t>Обладнання</a:t>
            </a:r>
            <a:r>
              <a:rPr lang="uk-UA" dirty="0"/>
              <a:t>: проектор для презентації, фотоматеріали інформаційні картки, </a:t>
            </a:r>
            <a:r>
              <a:rPr lang="uk-UA" dirty="0" smtClean="0"/>
              <a:t>пам’ятка: </a:t>
            </a:r>
            <a:r>
              <a:rPr lang="uk-UA" dirty="0" err="1" smtClean="0"/>
              <a:t>“Пошук</a:t>
            </a:r>
            <a:r>
              <a:rPr lang="uk-UA" dirty="0" smtClean="0"/>
              <a:t> інформації в мережі </a:t>
            </a:r>
            <a:r>
              <a:rPr lang="uk-UA" dirty="0" err="1" smtClean="0"/>
              <a:t>інтернет</a:t>
            </a:r>
            <a:r>
              <a:rPr lang="uk-UA" dirty="0" err="1" smtClean="0"/>
              <a:t>”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ІІ. Актуалізація опорних знань.</a:t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Робота в </a:t>
            </a:r>
            <a:r>
              <a:rPr lang="uk-UA" dirty="0" smtClean="0"/>
              <a:t>групах</a:t>
            </a:r>
          </a:p>
          <a:p>
            <a:pPr>
              <a:buNone/>
            </a:pPr>
            <a:r>
              <a:rPr lang="uk-UA" dirty="0" smtClean="0"/>
              <a:t> перед </a:t>
            </a:r>
            <a:r>
              <a:rPr lang="uk-UA" dirty="0"/>
              <a:t>початком заняття діти вибрали собі картку певного кольору</a:t>
            </a:r>
            <a:r>
              <a:rPr lang="uk-UA" dirty="0" smtClean="0"/>
              <a:t>: </a:t>
            </a:r>
            <a:r>
              <a:rPr lang="uk-UA" dirty="0"/>
              <a:t>сині, червоні, зелені, </a:t>
            </a:r>
            <a:r>
              <a:rPr lang="uk-UA" dirty="0" smtClean="0"/>
              <a:t>жовті.</a:t>
            </a:r>
            <a:endParaRPr lang="uk-UA" dirty="0"/>
          </a:p>
          <a:p>
            <a:r>
              <a:rPr lang="uk-UA" dirty="0" smtClean="0"/>
              <a:t>Прошу об</a:t>
            </a:r>
            <a:r>
              <a:rPr lang="ru-RU" dirty="0"/>
              <a:t>’</a:t>
            </a:r>
            <a:r>
              <a:rPr lang="uk-UA" dirty="0"/>
              <a:t>єднатися у групи свого кольору.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Завдання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Із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запропонованого списку виберіть джерела що відповідають назві вашої групи, запишіть джерела своєї групи у відповідну колонку.</a:t>
            </a:r>
          </a:p>
          <a:p>
            <a:pPr algn="just">
              <a:buNone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Посуд, грамота, літопис, весільний обряд, картина, амфора, зброя, плакат, фотографія, народна казка, знаряддя праці, берестяні грамоти, народні пісні, міфи, відеофільми, мемуари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uk-UA" dirty="0"/>
              <a:t> </a:t>
            </a:r>
          </a:p>
          <a:p>
            <a:r>
              <a:rPr lang="uk-UA" dirty="0"/>
              <a:t> </a:t>
            </a:r>
          </a:p>
          <a:p>
            <a:r>
              <a:rPr lang="uk-UA" dirty="0" smtClean="0"/>
              <a:t> </a:t>
            </a:r>
          </a:p>
          <a:p>
            <a:r>
              <a:rPr lang="uk-UA" dirty="0" smtClean="0"/>
              <a:t> </a:t>
            </a:r>
          </a:p>
          <a:p>
            <a:r>
              <a:rPr lang="uk-UA" dirty="0" smtClean="0"/>
              <a:t> </a:t>
            </a:r>
          </a:p>
          <a:p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077072"/>
          <a:ext cx="8136904" cy="89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59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Речові (сині картки)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Писемні ( червоні картки)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Times New Roman"/>
                        </a:rPr>
                        <a:t>Усні та етнографічні ( зелені картки)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Times New Roman"/>
                        </a:rPr>
                        <a:t>Візуальні (жовті картки)</a:t>
                      </a:r>
                    </a:p>
                  </a:txBody>
                  <a:tcPr marL="68580" marR="68580" marT="0" marB="0"/>
                </a:tc>
              </a:tr>
              <a:tr h="2983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Правильне заповнення таблиці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Речові (сині картки)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Писемні</a:t>
                      </a:r>
                      <a:r>
                        <a:rPr lang="uk-UA" sz="20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(червоні 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картки)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Усні та етнографічні ( зелені картки)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Візуальні (жовті картки)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</a:rPr>
                        <a:t>Посуд, амфора, зброя, знаряддя праці.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</a:rPr>
                        <a:t>грамота, літопис, берестяні грамоти, мемуари.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Times New Roman"/>
                        </a:rPr>
                        <a:t>весільний обряд, народна казка, народні пісні, міфи.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картина, плакат, фотографія, відеофільми.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ІІ. Робота з писемними джерелами:</a:t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uk-UA" dirty="0" smtClean="0"/>
              <a:t>Архієпископ </a:t>
            </a:r>
            <a:r>
              <a:rPr lang="uk-UA" dirty="0"/>
              <a:t>Харківської єпархії Філарет (у миру Дмитро Григорович </a:t>
            </a:r>
            <a:r>
              <a:rPr lang="uk-UA" dirty="0" err="1"/>
              <a:t>Гумілевський</a:t>
            </a:r>
            <a:r>
              <a:rPr lang="uk-UA" dirty="0"/>
              <a:t> (1805-1866 рр.) ретельно проаналізувавши всі відомі йому документи Х</a:t>
            </a:r>
            <a:r>
              <a:rPr lang="ru-RU" dirty="0"/>
              <a:t>VII </a:t>
            </a:r>
            <a:r>
              <a:rPr lang="ru-RU" dirty="0" err="1"/>
              <a:t>i</a:t>
            </a:r>
            <a:r>
              <a:rPr lang="ru-RU" dirty="0"/>
              <a:t> XVIII</a:t>
            </a:r>
            <a:r>
              <a:rPr lang="uk-UA" dirty="0"/>
              <a:t> ст., у яких була мова про заснування Харкова, і спираючись на відомості «Книги Великого </a:t>
            </a:r>
            <a:r>
              <a:rPr lang="uk-UA" dirty="0" err="1"/>
              <a:t>Чертежа</a:t>
            </a:r>
            <a:r>
              <a:rPr lang="uk-UA" dirty="0"/>
              <a:t>», висловив аргументовану гіпотезу щодо найменування міста Харкова. </a:t>
            </a:r>
            <a:r>
              <a:rPr lang="ru-RU" dirty="0"/>
              <a:t>У </a:t>
            </a:r>
            <a:r>
              <a:rPr lang="ru-RU" dirty="0" err="1"/>
              <a:t>праці</a:t>
            </a:r>
            <a:r>
              <a:rPr lang="ru-RU" dirty="0"/>
              <a:t> «Историко-статистическое описание Харьковской епархии» </a:t>
            </a:r>
            <a:r>
              <a:rPr lang="ru-RU" dirty="0" err="1"/>
              <a:t>він</a:t>
            </a:r>
            <a:r>
              <a:rPr lang="ru-RU" dirty="0"/>
              <a:t> писав так: «…название реки Харьков было известно еще тогда, когда существовал городок Донец, т.е. в ХІІ в. Отсюда понятно, что город Харьков получил название от реки Харьков, как город </a:t>
            </a:r>
            <a:r>
              <a:rPr lang="ru-RU" dirty="0" err="1"/>
              <a:t>Олешня</a:t>
            </a:r>
            <a:r>
              <a:rPr lang="ru-RU" dirty="0"/>
              <a:t> от реки </a:t>
            </a:r>
            <a:r>
              <a:rPr lang="ru-RU" dirty="0" err="1"/>
              <a:t>Олешни</a:t>
            </a:r>
            <a:r>
              <a:rPr lang="ru-RU" dirty="0"/>
              <a:t>, город Лебедин по озеру Лебедину, и что известие будто городу Харькову дал свое имя первый поселенец казак </a:t>
            </a:r>
            <a:r>
              <a:rPr lang="ru-RU" dirty="0" err="1"/>
              <a:t>Харько</a:t>
            </a:r>
            <a:r>
              <a:rPr lang="ru-RU" dirty="0"/>
              <a:t> - несправедливо».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2.«</a:t>
            </a:r>
            <a:r>
              <a:rPr lang="ru-RU" dirty="0"/>
              <a:t>"...Наименование свое Харьков имеет от первого поселенца Харитона, вышедшего со многими семьями и поселившегося здесь. Он был пасечник или пчеловод, трудами своими и способностью места разжился он скоро так, что многие из других мест стали к нему приходить для сожительства, а как в общежитии, наипаче у малороссиян, обыкновенно называют друг дружку полуименем, то, называя его </a:t>
            </a:r>
            <a:r>
              <a:rPr lang="ru-RU" dirty="0" err="1"/>
              <a:t>Харько</a:t>
            </a:r>
            <a:r>
              <a:rPr lang="ru-RU" dirty="0"/>
              <a:t>, прозвали </a:t>
            </a:r>
            <a:r>
              <a:rPr lang="uk-UA" dirty="0"/>
              <a:t>«</a:t>
            </a:r>
            <a:r>
              <a:rPr lang="ru-RU" dirty="0"/>
              <a:t>Харьков хутор</a:t>
            </a:r>
            <a:r>
              <a:rPr lang="uk-UA" dirty="0" smtClean="0"/>
              <a:t>»»</a:t>
            </a:r>
          </a:p>
          <a:p>
            <a:r>
              <a:rPr lang="uk-UA" dirty="0" smtClean="0"/>
              <a:t>Запитання </a:t>
            </a:r>
            <a:endParaRPr lang="uk-UA" dirty="0"/>
          </a:p>
          <a:p>
            <a:r>
              <a:rPr lang="uk-UA" dirty="0">
                <a:solidFill>
                  <a:srgbClr val="C00000"/>
                </a:solidFill>
              </a:rPr>
              <a:t>1. Про яку подію розповідають наведені джерела?</a:t>
            </a:r>
          </a:p>
          <a:p>
            <a:r>
              <a:rPr lang="uk-UA" dirty="0">
                <a:solidFill>
                  <a:srgbClr val="C00000"/>
                </a:solidFill>
              </a:rPr>
              <a:t>2. Які існують пояснення назви  нашого міста?  Яке з пояснень ви вважаєте найбільш достовірним?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ІІІ. Мотивація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Зараз </a:t>
            </a:r>
            <a:r>
              <a:rPr lang="uk-UA" dirty="0"/>
              <a:t>я пропоную відвідати центр нашого міста та прослухати коротку екскурсію протягом екскурсії ви маєте заповнити «індивідуальну картку екскурсанта», а саме:</a:t>
            </a:r>
          </a:p>
          <a:p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5" y="4509120"/>
          <a:ext cx="7272807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6840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Що мені було відомо…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Що стало відомо…</a:t>
                      </a: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Що ще не відомо…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Екскурсія однією площею.</a:t>
            </a:r>
            <a:br>
              <a:rPr lang="uk-UA" sz="3200" dirty="0" smtClean="0"/>
            </a:br>
            <a:r>
              <a:rPr lang="uk-UA" sz="3200" dirty="0" smtClean="0"/>
              <a:t>Ярмаркова площа виникла майже одночасно з Харківською фортецею у 1659р.</a:t>
            </a:r>
            <a:endParaRPr lang="uk-UA" sz="3200" dirty="0"/>
          </a:p>
        </p:txBody>
      </p:sp>
      <p:pic>
        <p:nvPicPr>
          <p:cNvPr id="4" name="Содержимое 3" descr="5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4038600" cy="2616848"/>
          </a:xfrm>
        </p:spPr>
      </p:pic>
      <p:pic>
        <p:nvPicPr>
          <p:cNvPr id="6" name="Содержимое 5" descr="60b19aa1ccc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2125"/>
            <a:ext cx="4038600" cy="30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1267</Words>
  <Application>Microsoft Office PowerPoint</Application>
  <PresentationFormat>Экран (4:3)</PresentationFormat>
  <Paragraphs>120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Історія однієї площі </vt:lpstr>
      <vt:lpstr>Мета та завдання</vt:lpstr>
      <vt:lpstr>Слайд 3</vt:lpstr>
      <vt:lpstr>ІІ. Актуалізація опорних знань. </vt:lpstr>
      <vt:lpstr>Завдання </vt:lpstr>
      <vt:lpstr>Правильне заповнення таблиці</vt:lpstr>
      <vt:lpstr>ІІ. Робота з писемними джерелами: </vt:lpstr>
      <vt:lpstr>ІІІ. Мотивація </vt:lpstr>
      <vt:lpstr>Екскурсія однією площею. Ярмаркова площа виникла майже одночасно з Харківською фортецею у 1659р.</vt:lpstr>
      <vt:lpstr>Згодом площа дістала назву Миколаївської на честь однойменного храму, що був збудований у 1896 році. </vt:lpstr>
      <vt:lpstr>Будинок дворянських зборів </vt:lpstr>
      <vt:lpstr>Братський дім Успенського собору збудований у 1849р.</vt:lpstr>
      <vt:lpstr>будинок Міської думи </vt:lpstr>
      <vt:lpstr>На початку 80-х років у південній частині площі виникла велика біржова зала у вигляді павільйону.</vt:lpstr>
      <vt:lpstr>У 1897 році був збудований Земельний банк у стилі неоренесансу.</vt:lpstr>
      <vt:lpstr>1899 — Торговий банк, у 1908 — Волжсько-Камський банк. Архітектором цих будівель був Олексій Бекетов. </vt:lpstr>
      <vt:lpstr>Перша лінія кінно-залізних доріг була побудована 12 вересня 1882 року та належала приватному Бельгійському товариству. Перший маршрут був від вокзалу Азовско-Курської зілізниці (зараз — Південний вокзал) до біржі на Миколаївській площі. </vt:lpstr>
      <vt:lpstr>Колонка «Що ще не відомо…» це наші завдання на це заняття. Завдання доцільно записати на дошці так щоб протягом всього заняття вони були перед очима. </vt:lpstr>
      <vt:lpstr>ІV. Ознайомлення з новим матеріалом </vt:lpstr>
      <vt:lpstr>Слайд 20</vt:lpstr>
      <vt:lpstr>Аналізуючи фотопам’ятку, намагайтеся послідовно відповідати на запитання: </vt:lpstr>
      <vt:lpstr> Для вихованців гуртка доцільно підготувати пам’ятку для пошуку інформації в мережі Інтернет.</vt:lpstr>
      <vt:lpstr>Давайте разом чітко сформулюємо запитання на які маємо знайти відповідь: </vt:lpstr>
      <vt:lpstr>V. Закріплення </vt:lpstr>
      <vt:lpstr>Слайд 25</vt:lpstr>
      <vt:lpstr>Слайд 26</vt:lpstr>
      <vt:lpstr>Слайд 27</vt:lpstr>
      <vt:lpstr>VІ. Рефлексія. </vt:lpstr>
      <vt:lpstr>Підбиття підсумку заняття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історичних джерел при вивчені історії міста Харків.  (для учнів середньої школи)</dc:title>
  <dc:creator>DEF</dc:creator>
  <cp:lastModifiedBy>DES</cp:lastModifiedBy>
  <cp:revision>26</cp:revision>
  <dcterms:created xsi:type="dcterms:W3CDTF">2015-11-10T17:17:20Z</dcterms:created>
  <dcterms:modified xsi:type="dcterms:W3CDTF">2019-01-12T09:59:28Z</dcterms:modified>
</cp:coreProperties>
</file>